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Work Sans Medium"/>
      <p:regular r:id="rId19"/>
      <p:bold r:id="rId20"/>
      <p:italic r:id="rId21"/>
      <p:boldItalic r:id="rId22"/>
    </p:embeddedFont>
    <p:embeddedFont>
      <p:font typeface="Work Sans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h+7C/WCuiN25D70eSOQtfuuCM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bold.fntdata"/><Relationship Id="rId22" Type="http://schemas.openxmlformats.org/officeDocument/2006/relationships/font" Target="fonts/WorkSansMedium-boldItalic.fntdata"/><Relationship Id="rId21" Type="http://schemas.openxmlformats.org/officeDocument/2006/relationships/font" Target="fonts/WorkSansMedium-italic.fntdata"/><Relationship Id="rId24" Type="http://schemas.openxmlformats.org/officeDocument/2006/relationships/font" Target="fonts/WorkSansLight-bold.fntdata"/><Relationship Id="rId23" Type="http://schemas.openxmlformats.org/officeDocument/2006/relationships/font" Target="fonts/WorkSans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boldItalic.fntdata"/><Relationship Id="rId25" Type="http://schemas.openxmlformats.org/officeDocument/2006/relationships/font" Target="fonts/WorkSansLight-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WorkSans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7" name="Google Shape;1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4" name="Google Shape;1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3" name="Google Shape;1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ocs.google.com/document/d/12lZ2Sy5vdxJTAc5S29JeMqwvksMXY5-A/edit"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hyperlink" Target="https://docs.google.com/document/d/1RYj4BEURl3TudKYqnY7WffgEK0NOLDkk/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hyperlink" Target="https://docs.google.com/document/d/1MjdKdAwCj73zGTy5jzzcivU27yu2IRv2/edit" TargetMode="External"/><Relationship Id="rId5" Type="http://schemas.openxmlformats.org/officeDocument/2006/relationships/image" Target="../media/image17.png"/><Relationship Id="rId6" Type="http://schemas.openxmlformats.org/officeDocument/2006/relationships/hyperlink" Target="https://drive.google.com/drive/u/0/folders/1oPbSKssurOSC7IPE_GfYUKNW1KBz5eC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docs.google.com/document/d/1TCcv1d4uSIhEQswv7uZ2T24TnBw9Pvm3/ed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https://drive.google.com/file/d/1zOXikSjyt7TmsKtdzm-O83fBsmyBhtiM/view?usp=drive_link" TargetMode="External"/><Relationship Id="rId5" Type="http://schemas.openxmlformats.org/officeDocument/2006/relationships/image" Target="../media/image13.png"/><Relationship Id="rId6" Type="http://schemas.openxmlformats.org/officeDocument/2006/relationships/hyperlink" Target="https://drive.google.com/file/d/1C2KXvqSH6keWmoyv13LO7O3n0x9f56oX/view?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0" l="0" r="0" t="0"/>
          <a:stretch/>
        </p:blipFill>
        <p:spPr>
          <a:xfrm>
            <a:off x="300470" y="206391"/>
            <a:ext cx="11891530" cy="1480366"/>
          </a:xfrm>
          <a:prstGeom prst="rect">
            <a:avLst/>
          </a:prstGeom>
          <a:noFill/>
          <a:ln>
            <a:noFill/>
          </a:ln>
        </p:spPr>
      </p:pic>
      <p:pic>
        <p:nvPicPr>
          <p:cNvPr descr="Window" id="97" name="Google Shape;97;p1"/>
          <p:cNvPicPr preferRelativeResize="0"/>
          <p:nvPr/>
        </p:nvPicPr>
        <p:blipFill rotWithShape="1">
          <a:blip r:embed="rId4">
            <a:alphaModFix amt="20000"/>
          </a:blip>
          <a:srcRect b="0" l="0" r="0" t="0"/>
          <a:stretch/>
        </p:blipFill>
        <p:spPr>
          <a:xfrm>
            <a:off x="1890944" y="1777984"/>
            <a:ext cx="8895425" cy="4873625"/>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99" name="Google Shape;99;p1"/>
          <p:cNvSpPr txBox="1"/>
          <p:nvPr/>
        </p:nvSpPr>
        <p:spPr>
          <a:xfrm>
            <a:off x="3621358" y="3577890"/>
            <a:ext cx="6249879"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MX" sz="4000" u="none" cap="none" strike="noStrike">
                <a:solidFill>
                  <a:schemeClr val="dk1"/>
                </a:solidFill>
                <a:latin typeface="Work Sans Medium"/>
                <a:ea typeface="Work Sans Medium"/>
                <a:cs typeface="Work Sans Medium"/>
                <a:sym typeface="Work Sans Medium"/>
              </a:rPr>
              <a:t>INVENTARIOS BEJI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0" name="Google Shape;170;p10"/>
          <p:cNvSpPr txBox="1"/>
          <p:nvPr/>
        </p:nvSpPr>
        <p:spPr>
          <a:xfrm>
            <a:off x="966000" y="2300288"/>
            <a:ext cx="102600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La técnica de recolección de datos utilizada en este proceso de investigación es la encuesta en la cual formulamos un numero de preguntas que fueron respondidas por personal de administración de tiendas dedicadas a la venta de calzado.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Encuesta: </a:t>
            </a:r>
            <a:r>
              <a:rPr b="0" i="0" lang="es-MX" sz="1400" u="sng" cap="none" strike="noStrike">
                <a:solidFill>
                  <a:schemeClr val="hlink"/>
                </a:solidFill>
                <a:latin typeface="Arial"/>
                <a:ea typeface="Arial"/>
                <a:cs typeface="Arial"/>
                <a:sym typeface="Arial"/>
                <a:hlinkClick r:id="rId3"/>
              </a:rPr>
              <a:t>https://docs.google.com/document/d/12lZ2Sy5vdxJTAc5S29JeMqwvksMXY5-A/edit </a:t>
            </a:r>
            <a:endParaRPr b="0" i="0" sz="1400" u="none" cap="none" strike="noStrike">
              <a:solidFill>
                <a:srgbClr val="000000"/>
              </a:solidFill>
              <a:latin typeface="Arial"/>
              <a:ea typeface="Arial"/>
              <a:cs typeface="Arial"/>
              <a:sym typeface="Arial"/>
            </a:endParaRPr>
          </a:p>
        </p:txBody>
      </p:sp>
      <p:pic>
        <p:nvPicPr>
          <p:cNvPr id="171" name="Google Shape;171;p10"/>
          <p:cNvPicPr preferRelativeResize="0"/>
          <p:nvPr/>
        </p:nvPicPr>
        <p:blipFill rotWithShape="1">
          <a:blip r:embed="rId4">
            <a:alphaModFix/>
          </a:blip>
          <a:srcRect b="0" l="0" r="0" t="0"/>
          <a:stretch/>
        </p:blipFill>
        <p:spPr>
          <a:xfrm>
            <a:off x="3058700" y="3429000"/>
            <a:ext cx="6074599" cy="24559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pic>
        <p:nvPicPr>
          <p:cNvPr id="177" name="Google Shape;177;p12"/>
          <p:cNvPicPr preferRelativeResize="0"/>
          <p:nvPr/>
        </p:nvPicPr>
        <p:blipFill rotWithShape="1">
          <a:blip r:embed="rId3">
            <a:alphaModFix/>
          </a:blip>
          <a:srcRect b="0" l="0" r="0" t="0"/>
          <a:stretch/>
        </p:blipFill>
        <p:spPr>
          <a:xfrm>
            <a:off x="771180" y="2652568"/>
            <a:ext cx="4934639" cy="3033857"/>
          </a:xfrm>
          <a:prstGeom prst="rect">
            <a:avLst/>
          </a:prstGeom>
          <a:noFill/>
          <a:ln>
            <a:noFill/>
          </a:ln>
        </p:spPr>
      </p:pic>
      <p:pic>
        <p:nvPicPr>
          <p:cNvPr id="178" name="Google Shape;178;p12"/>
          <p:cNvPicPr preferRelativeResize="0"/>
          <p:nvPr/>
        </p:nvPicPr>
        <p:blipFill rotWithShape="1">
          <a:blip r:embed="rId4">
            <a:alphaModFix/>
          </a:blip>
          <a:srcRect b="0" l="0" r="0" t="0"/>
          <a:stretch/>
        </p:blipFill>
        <p:spPr>
          <a:xfrm>
            <a:off x="6256806" y="2652568"/>
            <a:ext cx="5164014" cy="2143227"/>
          </a:xfrm>
          <a:prstGeom prst="rect">
            <a:avLst/>
          </a:prstGeom>
          <a:noFill/>
          <a:ln>
            <a:noFill/>
          </a:ln>
        </p:spPr>
      </p:pic>
      <p:sp>
        <p:nvSpPr>
          <p:cNvPr id="179" name="Google Shape;179;p12"/>
          <p:cNvSpPr txBox="1"/>
          <p:nvPr/>
        </p:nvSpPr>
        <p:spPr>
          <a:xfrm>
            <a:off x="1257300" y="2214563"/>
            <a:ext cx="397192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Requisito funcional</a:t>
            </a:r>
            <a:endParaRPr/>
          </a:p>
        </p:txBody>
      </p:sp>
      <p:sp>
        <p:nvSpPr>
          <p:cNvPr id="180" name="Google Shape;180;p12"/>
          <p:cNvSpPr txBox="1"/>
          <p:nvPr/>
        </p:nvSpPr>
        <p:spPr>
          <a:xfrm>
            <a:off x="6357938" y="2214563"/>
            <a:ext cx="480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Requisito no funcional</a:t>
            </a:r>
            <a:endParaRPr/>
          </a:p>
        </p:txBody>
      </p:sp>
      <p:sp>
        <p:nvSpPr>
          <p:cNvPr id="181" name="Google Shape;181;p12"/>
          <p:cNvSpPr txBox="1"/>
          <p:nvPr/>
        </p:nvSpPr>
        <p:spPr>
          <a:xfrm>
            <a:off x="6096000" y="5229225"/>
            <a:ext cx="56769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Requisitos: </a:t>
            </a:r>
            <a:r>
              <a:rPr b="0" i="0" lang="es-MX" sz="1400" u="sng" cap="none" strike="noStrike">
                <a:solidFill>
                  <a:srgbClr val="000000"/>
                </a:solidFill>
                <a:latin typeface="Arial"/>
                <a:ea typeface="Arial"/>
                <a:cs typeface="Arial"/>
                <a:sym typeface="Arial"/>
                <a:hlinkClick r:id="rId5">
                  <a:extLst>
                    <a:ext uri="{A12FA001-AC4F-418D-AE19-62706E023703}">
                      <ahyp:hlinkClr val="tx"/>
                    </a:ext>
                  </a:extLst>
                </a:hlinkClick>
              </a:rPr>
              <a:t>https://docs.google.com/document/d/1RYj4BEURl3TudKYqnY7WffgEK0NOLDkk/edit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pic>
        <p:nvPicPr>
          <p:cNvPr id="187" name="Google Shape;187;p11"/>
          <p:cNvPicPr preferRelativeResize="0"/>
          <p:nvPr/>
        </p:nvPicPr>
        <p:blipFill rotWithShape="1">
          <a:blip r:embed="rId3">
            <a:alphaModFix/>
          </a:blip>
          <a:srcRect b="0" l="0" r="0" t="0"/>
          <a:stretch/>
        </p:blipFill>
        <p:spPr>
          <a:xfrm>
            <a:off x="5586217" y="1716454"/>
            <a:ext cx="6268325" cy="4810796"/>
          </a:xfrm>
          <a:prstGeom prst="rect">
            <a:avLst/>
          </a:prstGeom>
          <a:noFill/>
          <a:ln>
            <a:noFill/>
          </a:ln>
        </p:spPr>
      </p:pic>
      <p:sp>
        <p:nvSpPr>
          <p:cNvPr id="188" name="Google Shape;188;p11"/>
          <p:cNvSpPr txBox="1"/>
          <p:nvPr/>
        </p:nvSpPr>
        <p:spPr>
          <a:xfrm>
            <a:off x="337458" y="1716454"/>
            <a:ext cx="455869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Casos: </a:t>
            </a:r>
            <a:r>
              <a:rPr b="0" i="0" lang="es-MX" sz="1400" u="sng" cap="none" strike="noStrike">
                <a:solidFill>
                  <a:srgbClr val="000000"/>
                </a:solidFill>
                <a:latin typeface="Arial"/>
                <a:ea typeface="Arial"/>
                <a:cs typeface="Arial"/>
                <a:sym typeface="Arial"/>
                <a:hlinkClick r:id="rId4">
                  <a:extLst>
                    <a:ext uri="{A12FA001-AC4F-418D-AE19-62706E023703}">
                      <ahyp:hlinkClr val="tx"/>
                    </a:ext>
                  </a:extLst>
                </a:hlinkClick>
              </a:rPr>
              <a:t>https://docs.google.com/document/d/1MjdKdAwCj73zGTy5jzzcivU27yu2IRv2/edit</a:t>
            </a:r>
            <a:endParaRPr b="0" i="0" sz="1400" u="none" cap="none" strike="noStrike">
              <a:solidFill>
                <a:srgbClr val="000000"/>
              </a:solidFill>
              <a:latin typeface="Arial"/>
              <a:ea typeface="Arial"/>
              <a:cs typeface="Arial"/>
              <a:sym typeface="Arial"/>
            </a:endParaRPr>
          </a:p>
        </p:txBody>
      </p:sp>
      <p:pic>
        <p:nvPicPr>
          <p:cNvPr id="189" name="Google Shape;189;p11"/>
          <p:cNvPicPr preferRelativeResize="0"/>
          <p:nvPr/>
        </p:nvPicPr>
        <p:blipFill rotWithShape="1">
          <a:blip r:embed="rId5">
            <a:alphaModFix/>
          </a:blip>
          <a:srcRect b="31350" l="0" r="0" t="0"/>
          <a:stretch/>
        </p:blipFill>
        <p:spPr>
          <a:xfrm>
            <a:off x="466049" y="3786195"/>
            <a:ext cx="4636893" cy="2565442"/>
          </a:xfrm>
          <a:prstGeom prst="rect">
            <a:avLst/>
          </a:prstGeom>
          <a:noFill/>
          <a:ln>
            <a:noFill/>
          </a:ln>
        </p:spPr>
      </p:pic>
      <p:sp>
        <p:nvSpPr>
          <p:cNvPr id="190" name="Google Shape;190;p11"/>
          <p:cNvSpPr txBox="1"/>
          <p:nvPr/>
        </p:nvSpPr>
        <p:spPr>
          <a:xfrm>
            <a:off x="337458" y="2547280"/>
            <a:ext cx="455869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Diagrama de casos de uso:</a:t>
            </a:r>
            <a:endParaRPr/>
          </a:p>
          <a:p>
            <a:pPr indent="0" lvl="0" marL="0" marR="0" rtl="0" algn="l">
              <a:lnSpc>
                <a:spcPct val="100000"/>
              </a:lnSpc>
              <a:spcBef>
                <a:spcPts val="0"/>
              </a:spcBef>
              <a:spcAft>
                <a:spcPts val="0"/>
              </a:spcAft>
              <a:buNone/>
            </a:pPr>
            <a:r>
              <a:rPr b="0" i="0" lang="es-MX" sz="1400" u="sng" cap="none" strike="noStrike">
                <a:solidFill>
                  <a:srgbClr val="000000"/>
                </a:solidFill>
                <a:latin typeface="Arial"/>
                <a:ea typeface="Arial"/>
                <a:cs typeface="Arial"/>
                <a:sym typeface="Arial"/>
                <a:hlinkClick r:id="rId6">
                  <a:extLst>
                    <a:ext uri="{A12FA001-AC4F-418D-AE19-62706E023703}">
                      <ahyp:hlinkClr val="tx"/>
                    </a:ext>
                  </a:extLst>
                </a:hlinkClick>
              </a:rPr>
              <a:t>https://drive.google.com/drive/u/0/folders/1oPbSKssurOSC7IPE_GfYUKNW1KBz5eCo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pic>
        <p:nvPicPr>
          <p:cNvPr id="196" name="Google Shape;196;p13"/>
          <p:cNvPicPr preferRelativeResize="0"/>
          <p:nvPr/>
        </p:nvPicPr>
        <p:blipFill rotWithShape="1">
          <a:blip r:embed="rId3">
            <a:alphaModFix/>
          </a:blip>
          <a:srcRect b="15019" l="20521" r="31408" t="11499"/>
          <a:stretch/>
        </p:blipFill>
        <p:spPr>
          <a:xfrm>
            <a:off x="3875450" y="2053825"/>
            <a:ext cx="4161225" cy="3704475"/>
          </a:xfrm>
          <a:prstGeom prst="rect">
            <a:avLst/>
          </a:prstGeom>
          <a:noFill/>
          <a:ln>
            <a:noFill/>
          </a:ln>
        </p:spPr>
      </p:pic>
      <p:sp>
        <p:nvSpPr>
          <p:cNvPr id="197" name="Google Shape;197;p13"/>
          <p:cNvSpPr txBox="1"/>
          <p:nvPr/>
        </p:nvSpPr>
        <p:spPr>
          <a:xfrm>
            <a:off x="2408088" y="5893625"/>
            <a:ext cx="73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hlinkClick r:id="rId4"/>
              </a:rPr>
              <a:t>https://docs.google.com/document/d/1TCcv1d4uSIhEQswv7uZ2T24TnBw9Pvm3/edit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Imagen que contiene Interfaz de usuario gráfica&#10;&#10;Descripción generada automáticamente" id="202" name="Google Shape;202;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5" name="Google Shape;105;p2"/>
          <p:cNvPicPr preferRelativeResize="0"/>
          <p:nvPr/>
        </p:nvPicPr>
        <p:blipFill rotWithShape="1">
          <a:blip r:embed="rId3">
            <a:alphaModFix/>
          </a:blip>
          <a:srcRect b="0" l="0" r="0" t="0"/>
          <a:stretch/>
        </p:blipFill>
        <p:spPr>
          <a:xfrm>
            <a:off x="456236" y="1704513"/>
            <a:ext cx="3186738" cy="4005414"/>
          </a:xfrm>
          <a:prstGeom prst="rect">
            <a:avLst/>
          </a:prstGeom>
          <a:noFill/>
          <a:ln>
            <a:noFill/>
          </a:ln>
        </p:spPr>
      </p:pic>
      <p:sp>
        <p:nvSpPr>
          <p:cNvPr id="106" name="Google Shape;106;p2"/>
          <p:cNvSpPr txBox="1"/>
          <p:nvPr/>
        </p:nvSpPr>
        <p:spPr>
          <a:xfrm>
            <a:off x="4412338" y="3429000"/>
            <a:ext cx="5805998" cy="22877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2000" u="none" cap="none" strike="noStrike">
                <a:solidFill>
                  <a:srgbClr val="000000"/>
                </a:solidFill>
                <a:latin typeface="Arial"/>
                <a:ea typeface="Arial"/>
                <a:cs typeface="Arial"/>
                <a:sym typeface="Arial"/>
              </a:rPr>
              <a:t>Edgar Felipe Mosquera Rozo </a:t>
            </a:r>
            <a:endParaRPr/>
          </a:p>
          <a:p>
            <a:pPr indent="-285750" lvl="0" marL="285750" marR="0" rtl="0" algn="l">
              <a:lnSpc>
                <a:spcPct val="100000"/>
              </a:lnSpc>
              <a:spcBef>
                <a:spcPts val="0"/>
              </a:spcBef>
              <a:spcAft>
                <a:spcPts val="0"/>
              </a:spcAft>
              <a:buClr>
                <a:schemeClr val="dk1"/>
              </a:buClr>
              <a:buSzPts val="1800"/>
              <a:buFont typeface="Arial"/>
              <a:buChar char="•"/>
            </a:pPr>
            <a:r>
              <a:rPr b="0" i="0" lang="es-MX" sz="2000" u="none" cap="none" strike="noStrike">
                <a:solidFill>
                  <a:srgbClr val="000000"/>
                </a:solidFill>
                <a:latin typeface="Arial"/>
                <a:ea typeface="Arial"/>
                <a:cs typeface="Arial"/>
                <a:sym typeface="Arial"/>
              </a:rPr>
              <a:t>Juan Esteban Martínez Portela </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2000" u="none" cap="none" strike="noStrike">
                <a:solidFill>
                  <a:srgbClr val="000000"/>
                </a:solidFill>
                <a:latin typeface="Arial"/>
                <a:ea typeface="Arial"/>
                <a:cs typeface="Arial"/>
                <a:sym typeface="Arial"/>
              </a:rPr>
              <a:t>Iván Mateo García Giraldo</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2000" u="none" cap="none" strike="noStrike">
                <a:solidFill>
                  <a:srgbClr val="000000"/>
                </a:solidFill>
                <a:latin typeface="Arial"/>
                <a:ea typeface="Arial"/>
                <a:cs typeface="Arial"/>
                <a:sym typeface="Arial"/>
              </a:rPr>
              <a:t>Breiner Gustavo Rojas Sarabia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br>
              <a:rPr b="0" i="0" lang="es-MX"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br>
              <a:rPr b="0" i="0" lang="es-MX"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pic>
        <p:nvPicPr>
          <p:cNvPr id="112" name="Google Shape;112;p3"/>
          <p:cNvPicPr preferRelativeResize="0"/>
          <p:nvPr/>
        </p:nvPicPr>
        <p:blipFill rotWithShape="1">
          <a:blip r:embed="rId3">
            <a:alphaModFix/>
          </a:blip>
          <a:srcRect b="0" l="0" r="0" t="0"/>
          <a:stretch/>
        </p:blipFill>
        <p:spPr>
          <a:xfrm>
            <a:off x="0" y="1473693"/>
            <a:ext cx="5035938" cy="5384307"/>
          </a:xfrm>
          <a:prstGeom prst="rect">
            <a:avLst/>
          </a:prstGeom>
          <a:noFill/>
          <a:ln>
            <a:noFill/>
          </a:ln>
        </p:spPr>
      </p:pic>
      <p:sp>
        <p:nvSpPr>
          <p:cNvPr id="113" name="Google Shape;113;p3"/>
          <p:cNvSpPr txBox="1"/>
          <p:nvPr/>
        </p:nvSpPr>
        <p:spPr>
          <a:xfrm>
            <a:off x="8182700" y="2706703"/>
            <a:ext cx="1420428"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BEJI</a:t>
            </a:r>
            <a:endParaRPr b="0" i="0" sz="1400" u="none" cap="none" strike="noStrike">
              <a:solidFill>
                <a:srgbClr val="000000"/>
              </a:solidFill>
              <a:latin typeface="Arial"/>
              <a:ea typeface="Arial"/>
              <a:cs typeface="Arial"/>
              <a:sym typeface="Arial"/>
            </a:endParaRPr>
          </a:p>
        </p:txBody>
      </p:sp>
      <p:cxnSp>
        <p:nvCxnSpPr>
          <p:cNvPr id="114" name="Google Shape;114;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3"/>
          <p:cNvSpPr txBox="1"/>
          <p:nvPr/>
        </p:nvSpPr>
        <p:spPr>
          <a:xfrm>
            <a:off x="5909569" y="3969099"/>
            <a:ext cx="609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Plataforma Tecnológica para la administración y control de inventarios.</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21" name="Google Shape;121;p4"/>
          <p:cNvPicPr preferRelativeResize="0"/>
          <p:nvPr/>
        </p:nvPicPr>
        <p:blipFill rotWithShape="1">
          <a:blip r:embed="rId3">
            <a:alphaModFix/>
          </a:blip>
          <a:srcRect b="0" l="0" r="0" t="0"/>
          <a:stretch/>
        </p:blipFill>
        <p:spPr>
          <a:xfrm>
            <a:off x="6652477" y="1456884"/>
            <a:ext cx="5435536" cy="4991797"/>
          </a:xfrm>
          <a:prstGeom prst="rect">
            <a:avLst/>
          </a:prstGeom>
          <a:noFill/>
          <a:ln>
            <a:noFill/>
          </a:ln>
        </p:spPr>
      </p:pic>
      <p:cxnSp>
        <p:nvCxnSpPr>
          <p:cNvPr id="122" name="Google Shape;122;p4"/>
          <p:cNvCxnSpPr>
            <a:stCxn id="12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3" name="Google Shape;123;p4"/>
          <p:cNvSpPr txBox="1"/>
          <p:nvPr/>
        </p:nvSpPr>
        <p:spPr>
          <a:xfrm>
            <a:off x="947852" y="2167538"/>
            <a:ext cx="55500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Implementar </a:t>
            </a:r>
            <a:r>
              <a:rPr lang="es-MX" sz="1800"/>
              <a:t>el sistema de </a:t>
            </a:r>
            <a:r>
              <a:rPr lang="es-MX" sz="1800"/>
              <a:t>información</a:t>
            </a:r>
            <a:r>
              <a:rPr lang="es-MX" sz="1800"/>
              <a:t> BEJI</a:t>
            </a:r>
            <a:r>
              <a:rPr b="0" i="0" lang="es-MX" sz="1800" u="none" cap="none" strike="noStrike">
                <a:solidFill>
                  <a:srgbClr val="000000"/>
                </a:solidFill>
                <a:latin typeface="Arial"/>
                <a:ea typeface="Arial"/>
                <a:cs typeface="Arial"/>
                <a:sym typeface="Arial"/>
              </a:rPr>
              <a:t> que permita gestionar de manera sencilla, correcta y organizada el funcionamiento interno de un inventario evitando la pérdida de información facilitando los procesos y errores que se cometen durante el proceso de la verificación del stock y su reabastecimiento, también facilita la generación de informes de acuerdo a la información obtenida durante la entrada y salida de productos del almacén en cualquier momento de ser requerido.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5"/>
          <p:cNvPicPr preferRelativeResize="0"/>
          <p:nvPr/>
        </p:nvPicPr>
        <p:blipFill rotWithShape="1">
          <a:blip r:embed="rId3">
            <a:alphaModFix/>
          </a:blip>
          <a:srcRect b="0" l="0" r="0" t="0"/>
          <a:stretch/>
        </p:blipFill>
        <p:spPr>
          <a:xfrm>
            <a:off x="10256401" y="1399624"/>
            <a:ext cx="1649200" cy="1404300"/>
          </a:xfrm>
          <a:prstGeom prst="rect">
            <a:avLst/>
          </a:prstGeom>
          <a:noFill/>
          <a:ln>
            <a:noFill/>
          </a:ln>
        </p:spPr>
      </p:pic>
      <p:sp>
        <p:nvSpPr>
          <p:cNvPr id="129" name="Google Shape;129;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0" name="Google Shape;130;p5"/>
          <p:cNvCxnSpPr>
            <a:stCxn id="12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1" name="Google Shape;131;p5"/>
          <p:cNvSpPr txBox="1"/>
          <p:nvPr/>
        </p:nvSpPr>
        <p:spPr>
          <a:xfrm>
            <a:off x="776344" y="1687542"/>
            <a:ext cx="9982087" cy="3908722"/>
          </a:xfrm>
          <a:prstGeom prst="rect">
            <a:avLst/>
          </a:prstGeom>
          <a:noFill/>
          <a:ln>
            <a:noFill/>
          </a:ln>
        </p:spPr>
        <p:txBody>
          <a:bodyPr anchorCtr="0" anchor="t" bIns="45700" lIns="91425" spcFirstLastPara="1" rIns="91425" wrap="square" tIns="45700">
            <a:spAutoFit/>
          </a:bodyPr>
          <a:lstStyle/>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Permitir el registro de los productos que harán parte del inventario del almacén.</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Facilitar las consultas de los productos que están disponibles.</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Facilitar el registro de nuevas ventas </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Generar un informe de ventas mostrando las ganancias obtenidas.</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Generar un informe de ventas de forma automática con los periodos que el cliente asigne.</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Permitir la modificación de la información a los usuarios con el permiso</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Permitir al usuario realizar el registro de ventas de los productos. </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Realizar un registro de  las ventas que realizó cada empleado.</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Notificar  a los usuarios los productos que se encuentran  agotados.</a:t>
            </a:r>
            <a:endParaRPr/>
          </a:p>
          <a:p>
            <a:pPr indent="-114300" lvl="0" marL="0" marR="0" rtl="0" algn="just">
              <a:lnSpc>
                <a:spcPct val="100000"/>
              </a:lnSpc>
              <a:spcBef>
                <a:spcPts val="0"/>
              </a:spcBef>
              <a:spcAft>
                <a:spcPts val="0"/>
              </a:spcAft>
              <a:buClr>
                <a:srgbClr val="000000"/>
              </a:buClr>
              <a:buSzPts val="1800"/>
              <a:buFont typeface="Arial"/>
              <a:buChar char="•"/>
            </a:pPr>
            <a:r>
              <a:rPr b="0" i="0" lang="es-MX" sz="1800" u="none" cap="none" strike="noStrike">
                <a:solidFill>
                  <a:srgbClr val="000000"/>
                </a:solidFill>
                <a:latin typeface="Arial"/>
                <a:ea typeface="Arial"/>
                <a:cs typeface="Arial"/>
                <a:sym typeface="Arial"/>
              </a:rPr>
              <a:t>Desarrollar un software que permita el registro de nuevos productos que harán parte del inventario del almacén y que permita facilitar las consultas y registro de ventas en base a la información de este para poder generar informes de ganancias y de stock de manera automática </a:t>
            </a:r>
            <a:endParaRPr/>
          </a:p>
          <a:p>
            <a:pPr indent="-171450" lvl="0" marL="285750" marR="0" rtl="0" algn="l">
              <a:lnSpc>
                <a:spcPct val="100000"/>
              </a:lnSpc>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6"/>
          <p:cNvPicPr preferRelativeResize="0"/>
          <p:nvPr/>
        </p:nvPicPr>
        <p:blipFill rotWithShape="1">
          <a:blip r:embed="rId3">
            <a:alphaModFix/>
          </a:blip>
          <a:srcRect b="0" l="0" r="0" t="0"/>
          <a:stretch/>
        </p:blipFill>
        <p:spPr>
          <a:xfrm>
            <a:off x="9590475" y="-1"/>
            <a:ext cx="779113" cy="1614450"/>
          </a:xfrm>
          <a:prstGeom prst="rect">
            <a:avLst/>
          </a:prstGeom>
          <a:noFill/>
          <a:ln>
            <a:noFill/>
          </a:ln>
        </p:spPr>
      </p:pic>
      <p:sp>
        <p:nvSpPr>
          <p:cNvPr id="137" name="Google Shape;137;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38" name="Google Shape;138;p6"/>
          <p:cNvCxnSpPr>
            <a:stCxn id="137"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9" name="Google Shape;139;p6"/>
          <p:cNvSpPr txBox="1"/>
          <p:nvPr/>
        </p:nvSpPr>
        <p:spPr>
          <a:xfrm>
            <a:off x="1054950" y="1535027"/>
            <a:ext cx="10186996" cy="517060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MX" sz="1800" u="none" cap="none" strike="noStrike">
                <a:solidFill>
                  <a:srgbClr val="000000"/>
                </a:solidFill>
                <a:latin typeface="Arial"/>
                <a:ea typeface="Arial"/>
                <a:cs typeface="Arial"/>
                <a:sym typeface="Arial"/>
              </a:rPr>
              <a:t>En la actualidad, la gestión de inventarios y transacciones financieras es esencial para el buen funcionamiento de los almacenes y negocios. Algunos almacenes no cuenta con un sistema de inventarios digitalizado, esto impide que haya un control sobre la información de los productos de los almacenes y pueden haber problemas como pérdidas de productos, productos no registrados y tal vez hurtados por los empleados; pérdida de tiempo en el momento de generar un informe, pérdida de información sobre ventas impidiendo generar un informe de ganancias acertado. Otro problema es  que no hay una notificación de productos agotados evitando el reabastecimiento a tiempo generando una posible pérdida de ventas.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s-MX"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s-MX" sz="1800" u="none" cap="none" strike="noStrike">
                <a:solidFill>
                  <a:srgbClr val="000000"/>
                </a:solidFill>
                <a:latin typeface="Arial"/>
                <a:ea typeface="Arial"/>
                <a:cs typeface="Arial"/>
                <a:sym typeface="Arial"/>
              </a:rPr>
              <a:t> A pesar de la disponibilidad de varios sistemas que ofrecen soluciones, muchos de ellos tienden a ser poco claros  y con muchas funciones que no son necesarias esto aumentaría el costo de software , además puede resultar molesto para los usuarios y en vez de agilizar los procesos terminaría generando un problema más.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br>
              <a:rPr b="0" i="0" lang="es-MX" sz="1400" u="none" cap="none" strike="noStrike">
                <a:solidFill>
                  <a:srgbClr val="000000"/>
                </a:solidFill>
                <a:latin typeface="Arial"/>
                <a:ea typeface="Arial"/>
                <a:cs typeface="Arial"/>
                <a:sym typeface="Arial"/>
              </a:rPr>
            </a:br>
            <a:r>
              <a:rPr b="0" i="0" lang="es-MX" sz="1800" u="none" cap="none" strike="noStrike">
                <a:solidFill>
                  <a:srgbClr val="000000"/>
                </a:solidFill>
                <a:latin typeface="Arial"/>
                <a:ea typeface="Arial"/>
                <a:cs typeface="Arial"/>
                <a:sym typeface="Arial"/>
              </a:rPr>
              <a:t>En este contexto, surge la oportunidad de desarrollar un software de gestión de inventarios que aborde estas necesidades específicas del mercado, proporcionando a las empresas una herramienta efectiva y fácil de usar para optimizar sus tareas y mejorar la satisfacción del cliente.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MX"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45" name="Google Shape;145;p7"/>
          <p:cNvCxnSpPr>
            <a:stCxn id="144"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46" name="Google Shape;146;p7"/>
          <p:cNvSpPr txBox="1"/>
          <p:nvPr/>
        </p:nvSpPr>
        <p:spPr>
          <a:xfrm>
            <a:off x="947852" y="2167538"/>
            <a:ext cx="514814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0000"/>
                </a:solidFill>
                <a:latin typeface="Arial"/>
                <a:ea typeface="Arial"/>
                <a:cs typeface="Arial"/>
                <a:sym typeface="Arial"/>
              </a:rPr>
              <a:t>¿Cómo mejorar y optimizar la gestión de inventario?</a:t>
            </a:r>
            <a:endParaRPr b="0" i="0" sz="1400" u="none" cap="none" strike="noStrike">
              <a:solidFill>
                <a:srgbClr val="000000"/>
              </a:solidFill>
              <a:latin typeface="Arial"/>
              <a:ea typeface="Arial"/>
              <a:cs typeface="Arial"/>
              <a:sym typeface="Arial"/>
            </a:endParaRPr>
          </a:p>
        </p:txBody>
      </p:sp>
      <p:pic>
        <p:nvPicPr>
          <p:cNvPr id="147" name="Google Shape;147;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53" name="Google Shape;153;p8"/>
          <p:cNvCxnSpPr>
            <a:stCxn id="152"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54" name="Google Shape;154;p8"/>
          <p:cNvSpPr txBox="1"/>
          <p:nvPr/>
        </p:nvSpPr>
        <p:spPr>
          <a:xfrm>
            <a:off x="597976" y="1917513"/>
            <a:ext cx="6252000" cy="3417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El alcance de este software de  gestión de inventarios se centra en la creación de un sistema que permita registrar productos, modificar su información de forma sencilla y generar informes detallados de ganancias y ventas. Este sistema incluirá funcionalidades para el registro detallado de productos, facilitando la carga de datos y la modificación ágil de la informaci</a:t>
            </a:r>
            <a:r>
              <a:rPr b="0" i="0" lang="es-MX" sz="1800" u="none" cap="none" strike="noStrike">
                <a:solidFill>
                  <a:srgbClr val="000000"/>
                </a:solidFill>
                <a:latin typeface="Arial"/>
                <a:ea typeface="Arial"/>
                <a:cs typeface="Arial"/>
                <a:sym typeface="Arial"/>
              </a:rPr>
              <a:t>ón</a:t>
            </a:r>
            <a:r>
              <a:rPr b="0" i="0" lang="es-MX" sz="1800" u="none" cap="none" strike="noStrike">
                <a:solidFill>
                  <a:srgbClr val="000000"/>
                </a:solidFill>
                <a:latin typeface="Arial"/>
                <a:ea typeface="Arial"/>
                <a:cs typeface="Arial"/>
                <a:sym typeface="Arial"/>
              </a:rPr>
              <a:t> relevante. Además, se implementarán herramientas para calcular y visualizar las ganancias generadas por las ventas, así como informes específicos que muestren las ventas realizadas por cada empleado, proporcionando así a las empresas una visión completa y detallada de su desempeño comercial</a:t>
            </a:r>
            <a:endParaRPr b="0" i="0" sz="1400" u="none" cap="none" strike="noStrike">
              <a:solidFill>
                <a:srgbClr val="000000"/>
              </a:solidFill>
              <a:latin typeface="Arial"/>
              <a:ea typeface="Arial"/>
              <a:cs typeface="Arial"/>
              <a:sym typeface="Arial"/>
            </a:endParaRPr>
          </a:p>
        </p:txBody>
      </p:sp>
      <p:pic>
        <p:nvPicPr>
          <p:cNvPr id="155" name="Google Shape;155;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pic>
        <p:nvPicPr>
          <p:cNvPr id="161" name="Google Shape;161;p9"/>
          <p:cNvPicPr preferRelativeResize="0"/>
          <p:nvPr/>
        </p:nvPicPr>
        <p:blipFill>
          <a:blip r:embed="rId3">
            <a:alphaModFix/>
          </a:blip>
          <a:stretch>
            <a:fillRect/>
          </a:stretch>
        </p:blipFill>
        <p:spPr>
          <a:xfrm>
            <a:off x="5766050" y="3251750"/>
            <a:ext cx="5059875" cy="3376999"/>
          </a:xfrm>
          <a:prstGeom prst="rect">
            <a:avLst/>
          </a:prstGeom>
          <a:noFill/>
          <a:ln>
            <a:noFill/>
          </a:ln>
        </p:spPr>
      </p:pic>
      <p:sp>
        <p:nvSpPr>
          <p:cNvPr id="162" name="Google Shape;162;p9"/>
          <p:cNvSpPr txBox="1"/>
          <p:nvPr/>
        </p:nvSpPr>
        <p:spPr>
          <a:xfrm>
            <a:off x="5955875" y="1971150"/>
            <a:ext cx="4298700" cy="10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https://drive.google.com/file/d/1zOXikSjyt7TmsKtdzm-O83fBsmyBhtiM/view?usp=drive_link</a:t>
            </a:r>
            <a:endParaRPr>
              <a:solidFill>
                <a:schemeClr val="dk1"/>
              </a:solidFill>
              <a:latin typeface="Calibri"/>
              <a:ea typeface="Calibri"/>
              <a:cs typeface="Calibri"/>
              <a:sym typeface="Calibri"/>
            </a:endParaRPr>
          </a:p>
        </p:txBody>
      </p:sp>
      <p:pic>
        <p:nvPicPr>
          <p:cNvPr id="163" name="Google Shape;163;p9"/>
          <p:cNvPicPr preferRelativeResize="0"/>
          <p:nvPr/>
        </p:nvPicPr>
        <p:blipFill rotWithShape="1">
          <a:blip r:embed="rId5">
            <a:alphaModFix/>
          </a:blip>
          <a:srcRect b="28234" l="19681" r="43142" t="13777"/>
          <a:stretch/>
        </p:blipFill>
        <p:spPr>
          <a:xfrm>
            <a:off x="456225" y="3251750"/>
            <a:ext cx="4764350" cy="3469675"/>
          </a:xfrm>
          <a:prstGeom prst="rect">
            <a:avLst/>
          </a:prstGeom>
          <a:noFill/>
          <a:ln>
            <a:noFill/>
          </a:ln>
        </p:spPr>
      </p:pic>
      <p:sp>
        <p:nvSpPr>
          <p:cNvPr id="164" name="Google Shape;164;p9"/>
          <p:cNvSpPr txBox="1"/>
          <p:nvPr/>
        </p:nvSpPr>
        <p:spPr>
          <a:xfrm>
            <a:off x="819850" y="1971150"/>
            <a:ext cx="4298700" cy="10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6"/>
              </a:rPr>
              <a:t>https://drive.google.com/file/d/1C2KXvqSH6keWmoyv13LO7O3n0x9f56oX/view?usp=sharing</a:t>
            </a:r>
            <a:endParaRPr>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